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84" r:id="rId3"/>
    <p:sldId id="285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6" r:id="rId28"/>
    <p:sldId id="283" r:id="rId29"/>
  </p:sldIdLst>
  <p:sldSz cx="9144000" cy="5143500" type="screen16x9"/>
  <p:notesSz cx="6858000" cy="9144000"/>
  <p:embeddedFontLst>
    <p:embeddedFont>
      <p:font typeface="Economica" panose="020B0604020202020204" charset="0"/>
      <p:regular r:id="rId31"/>
      <p:bold r:id="rId32"/>
      <p:italic r:id="rId33"/>
      <p:boldItalic r:id="rId34"/>
    </p:embeddedFont>
    <p:embeddedFont>
      <p:font typeface="Open Sans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4"/>
  </p:normalViewPr>
  <p:slideViewPr>
    <p:cSldViewPr snapToGrid="0">
      <p:cViewPr varScale="1">
        <p:scale>
          <a:sx n="136" d="100"/>
          <a:sy n="136" d="100"/>
        </p:scale>
        <p:origin x="89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9d22e9646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9d22e9646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9d22e9646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9d22e9646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9d22e9646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9d22e9646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9d22e9646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9d22e9646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9d22e9646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9d22e9646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9d22e9646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9d22e9646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9d22e9646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9d22e9646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9d22e9646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9d22e9646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9d22e9646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9d22e9646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9d22e9646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9d22e9646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92932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d22e9646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d22e9646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9d22e9646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9d22e9646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9d22e9646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9d22e9646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9d22e9646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9d22e9646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9d22e9646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9d22e9646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9d22e9646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9d22e9646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9d22e9646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9d22e9646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5405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9d22e9646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9d22e9646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4128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9d22e9646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9d22e9646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9d22e9646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9d22e9646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9d22e9646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9d22e9646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9d22e9646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9d22e9646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9d22e9646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9d22e9646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9d22e9646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9d22e9646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rgbClr val="46B9AD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rgbClr val="46B9AD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" name="Google Shape;15;p2" descr="dome9_logo_new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650" y="107975"/>
            <a:ext cx="2195025" cy="56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rgbClr val="46B9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" name="Google Shape;26;p4" descr="dome9_logo_new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2350" y="4691013"/>
            <a:ext cx="1305450" cy="33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" name="Google Shape;45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Perimeter Is Dead</a:t>
            </a: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Long live the perimeters...</a:t>
            </a:r>
            <a:endParaRPr sz="2400"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1602600" y="4450050"/>
            <a:ext cx="5938800" cy="4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Pawan Shankar, Product Manager</a:t>
            </a:r>
            <a:br>
              <a:rPr lang="en" sz="1800" dirty="0"/>
            </a:br>
            <a:r>
              <a:rPr lang="en" sz="1800" dirty="0"/>
              <a:t>Dome9 Security</a:t>
            </a:r>
            <a:endParaRPr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180275" y="1892850"/>
            <a:ext cx="87660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Perimeters</a:t>
            </a:r>
            <a:endParaRPr/>
          </a:p>
        </p:txBody>
      </p:sp>
      <p:sp>
        <p:nvSpPr>
          <p:cNvPr id="126" name="Google Shape;126;p22"/>
          <p:cNvSpPr txBox="1"/>
          <p:nvPr/>
        </p:nvSpPr>
        <p:spPr>
          <a:xfrm>
            <a:off x="311700" y="2759675"/>
            <a:ext cx="85941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Allowing unauthorized users to read / modify or delete your private data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S3 Perimeter</a:t>
            </a:r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56994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S3 - AWS public object storage service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Authorization is governed by bucket and object policies as well as IAM policies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Misconfigured bucket or object can expose the data to be read/ manipulated by non authorized entities</a:t>
            </a: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9201" y="136244"/>
            <a:ext cx="3214801" cy="433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1100" y="3052532"/>
            <a:ext cx="3132900" cy="1938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0500" y="759775"/>
            <a:ext cx="3173499" cy="216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3702428"/>
            <a:ext cx="5861099" cy="130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EBS Snapshots Perimeter</a:t>
            </a:r>
            <a:endParaRPr/>
          </a:p>
        </p:txBody>
      </p:sp>
      <p:sp>
        <p:nvSpPr>
          <p:cNvPr id="142" name="Google Shape;142;p2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EBS - Elastic Block Storage (virtual hard disks) allows to create backup snapshots.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These snapshots can be made public. Sometimes misused by people in order to share data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Right now, there are many public EBS volumes out there that contain private data such as SSH credentials, PII info etc...</a:t>
            </a:r>
            <a:endParaRPr sz="900"/>
          </a:p>
        </p:txBody>
      </p:sp>
      <p:sp>
        <p:nvSpPr>
          <p:cNvPr id="143" name="Google Shape;143;p24"/>
          <p:cNvSpPr txBox="1"/>
          <p:nvPr/>
        </p:nvSpPr>
        <p:spPr>
          <a:xfrm>
            <a:off x="116575" y="4829000"/>
            <a:ext cx="41841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https://www.nvteh.com/news/problems-with-public-ebs-snapshots</a:t>
            </a:r>
            <a:endParaRPr sz="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AMI Perimeter</a:t>
            </a:r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AMI - Amazon Machine Image is a full virtual machine image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AMI can be shared with specific accounts but can also be a </a:t>
            </a:r>
            <a:r>
              <a:rPr lang="en" u="sng"/>
              <a:t>public image</a:t>
            </a:r>
            <a:endParaRPr u="sng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virtual machine image can possibly leak your code, intellectual properties, SSH and DB credentials, etc...  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Danger point: when the DevOps Image-baking-env is deployed on a different account from the production env</a:t>
            </a:r>
            <a:endParaRPr/>
          </a:p>
        </p:txBody>
      </p:sp>
      <p:sp>
        <p:nvSpPr>
          <p:cNvPr id="150" name="Google Shape;150;p25"/>
          <p:cNvSpPr txBox="1"/>
          <p:nvPr/>
        </p:nvSpPr>
        <p:spPr>
          <a:xfrm>
            <a:off x="346350" y="3974100"/>
            <a:ext cx="84513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Additional read: https://docs.aws.amazon.com/AWSEC2/latest/UserGuide/sharingamis-explicit.html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RDS Snapshots Perimeter</a:t>
            </a:r>
            <a:endParaRPr/>
          </a:p>
        </p:txBody>
      </p:sp>
      <p:sp>
        <p:nvSpPr>
          <p:cNvPr id="156" name="Google Shape;156;p2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RDS - AWS Relational DB Service is a managed relational DB service (supporting MySQL, Postgres, MS SQL).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RDS, similarly to EBS provides snapshot capability. These snapshots can be made public, </a:t>
            </a:r>
            <a:r>
              <a:rPr lang="en" u="sng"/>
              <a:t>potentially exposing private customer data</a:t>
            </a:r>
            <a:endParaRPr u="sng"/>
          </a:p>
        </p:txBody>
      </p:sp>
      <p:sp>
        <p:nvSpPr>
          <p:cNvPr id="157" name="Google Shape;157;p26"/>
          <p:cNvSpPr txBox="1"/>
          <p:nvPr/>
        </p:nvSpPr>
        <p:spPr>
          <a:xfrm>
            <a:off x="387900" y="4500400"/>
            <a:ext cx="80790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https://docs.aws.amazon.com/AmazonRDS/latest/UserGuide/USER_ShareSnapshot.html</a:t>
            </a:r>
            <a:endParaRPr sz="1000"/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175" y="2665626"/>
            <a:ext cx="3787325" cy="191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CloudWatch Logs Perimeter</a:t>
            </a: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CWL - a managed logs aggregation service by AWS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Logs can contain private data*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CWL has the concept of ‘cross account subscription’ that allows other AWS accounts to read log data. While this cannot leak data to the entire internet it is a valid perimeter that can leak data to 3rd parties, partners, etc...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(Hosted) ElasticSearch Perimeter</a:t>
            </a:r>
            <a:endParaRPr/>
          </a:p>
        </p:txBody>
      </p:sp>
      <p:sp>
        <p:nvSpPr>
          <p:cNvPr id="170" name="Google Shape;170;p28"/>
          <p:cNvSpPr txBox="1"/>
          <p:nvPr/>
        </p:nvSpPr>
        <p:spPr>
          <a:xfrm>
            <a:off x="504425" y="4436025"/>
            <a:ext cx="55404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Learn more: https://docs.aws.amazon.com/elasticsearch-service/latest/developerguide/es-vpc.html</a:t>
            </a:r>
            <a:endParaRPr sz="1000"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1500" y="3204575"/>
            <a:ext cx="2332499" cy="17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AWS Managed ElasticSearch service (log aggregation / search engine)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Until recently the only deployment option was outside the VPC - in an internet accessible AWS managed network. (now there is a VPC option)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addition, the configuration of the public endpoint’s IP address filtering is done via resource policy…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Possible damage: private data leak, manipulation, deletion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KMS</a:t>
            </a:r>
            <a:endParaRPr/>
          </a:p>
        </p:txBody>
      </p:sp>
      <p:sp>
        <p:nvSpPr>
          <p:cNvPr id="178" name="Google Shape;178;p29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AWS KMS is a fully managed (encryption) Key Management Service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 key can have a ‘Key Policy’ that controls its access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Misconfigured KMS policy means that 3rd party can have read/delete access to your encryption keys which: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combination with a data leak can read your private encrypted data</a:t>
            </a:r>
            <a:endParaRPr/>
          </a:p>
          <a:p>
            <a: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case of deletion - render your private encrypted data inaccessible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>
            <a:spLocks noGrp="1"/>
          </p:cNvSpPr>
          <p:nvPr>
            <p:ph type="title"/>
          </p:nvPr>
        </p:nvSpPr>
        <p:spPr>
          <a:xfrm>
            <a:off x="311700" y="19923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 Perimeters</a:t>
            </a:r>
            <a:endParaRPr/>
          </a:p>
        </p:txBody>
      </p:sp>
      <p:sp>
        <p:nvSpPr>
          <p:cNvPr id="184" name="Google Shape;184;p30"/>
          <p:cNvSpPr txBox="1"/>
          <p:nvPr/>
        </p:nvSpPr>
        <p:spPr>
          <a:xfrm>
            <a:off x="322500" y="2683475"/>
            <a:ext cx="8542200" cy="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Allowing external entities to run code in your environment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Lambda Perimeter</a:t>
            </a:r>
            <a:endParaRPr/>
          </a:p>
        </p:txBody>
      </p:sp>
      <p:sp>
        <p:nvSpPr>
          <p:cNvPr id="190" name="Google Shape;190;p3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Lambda - AWS new(ish) serverless computing platform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Lambda can be run inside your VPC accessing private data and resources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Lambda can be invoked through events subscriptions or manually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Lambda can have a resource policy that allows invocation by non-authenticated users / external AWS accounts.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policy is </a:t>
            </a:r>
            <a:r>
              <a:rPr lang="en">
                <a:solidFill>
                  <a:srgbClr val="FF0000"/>
                </a:solidFill>
              </a:rPr>
              <a:t>not</a:t>
            </a:r>
            <a:r>
              <a:rPr lang="en"/>
              <a:t> displayed in the UI console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063" y="1516615"/>
            <a:ext cx="2481175" cy="24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1356" y="3595876"/>
            <a:ext cx="4072700" cy="1365008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in the good ol’ days...</a:t>
            </a:r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7552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Enterprise IT systems are deployed on-</a:t>
            </a:r>
            <a:r>
              <a:rPr lang="en" dirty="0" err="1"/>
              <a:t>prem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Network security devices are deployed as gateway devices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/>
              <a:t>		</a:t>
            </a:r>
            <a:endParaRPr dirty="0"/>
          </a:p>
        </p:txBody>
      </p:sp>
      <p:pic>
        <p:nvPicPr>
          <p:cNvPr id="84" name="Shape 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7803" y="2058481"/>
            <a:ext cx="3792932" cy="178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2400FB-EB1D-2D42-BFD4-2CC05F2C12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741" y="1952499"/>
            <a:ext cx="4343371" cy="288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30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Gateway Perimeter</a:t>
            </a:r>
            <a:endParaRPr/>
          </a:p>
        </p:txBody>
      </p:sp>
      <p:sp>
        <p:nvSpPr>
          <p:cNvPr id="196" name="Google Shape;196;p32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Amazon API Gateway is a fully managed API front-end service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API Gateway exposes an always-on internet facing API front-end that can then call Lambda functions and EC2 instances inside the VPC.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While the API GW-&gt;EC2 instance is governed by the netsec infra* (hence part of our Network Perimeter), the API GW-&gt;Lambda path is not governed by any networking control point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misconfigured API gateway can mean that unauthorized users could access (invoke) lambda functions or access internal VPC compute resources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ECR Perimeter</a:t>
            </a:r>
            <a:endParaRPr/>
          </a:p>
        </p:txBody>
      </p:sp>
      <p:sp>
        <p:nvSpPr>
          <p:cNvPr id="202" name="Google Shape;202;p33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Amazon Elastic Container Registry (ECR) is a fully-managed Docker container registry service.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ECR can have resource policies that allow unauthorized users to access, push, pull docker images.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Misconfiguration can mean a code or IP leak or even allow 3rd parties to run (privileged) rouge code in the users’ environments.</a:t>
            </a:r>
            <a:endParaRPr/>
          </a:p>
        </p:txBody>
      </p:sp>
      <p:pic>
        <p:nvPicPr>
          <p:cNvPr id="203" name="Google Shape;2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1475" y="3184850"/>
            <a:ext cx="2822526" cy="18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3"/>
          <p:cNvSpPr txBox="1"/>
          <p:nvPr/>
        </p:nvSpPr>
        <p:spPr>
          <a:xfrm>
            <a:off x="581850" y="4172575"/>
            <a:ext cx="54576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Learn more:</a:t>
            </a:r>
            <a:endParaRPr sz="10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https://docs.aws.amazon.com/AmazonECR/latest/userguide/RepositoryPolicies.html</a:t>
            </a:r>
            <a:endParaRPr sz="1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>
            <a:spLocks noGrp="1"/>
          </p:cNvSpPr>
          <p:nvPr>
            <p:ph type="title"/>
          </p:nvPr>
        </p:nvSpPr>
        <p:spPr>
          <a:xfrm>
            <a:off x="311700" y="19161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Messaging Perimeters</a:t>
            </a:r>
            <a:endParaRPr/>
          </a:p>
        </p:txBody>
      </p:sp>
      <p:sp>
        <p:nvSpPr>
          <p:cNvPr id="210" name="Google Shape;210;p34"/>
          <p:cNvSpPr txBox="1"/>
          <p:nvPr/>
        </p:nvSpPr>
        <p:spPr>
          <a:xfrm>
            <a:off x="322500" y="2683475"/>
            <a:ext cx="8542200" cy="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Allowing external entities to receive / send messages to private systems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SNS, SQS, Kinesis Perimeters</a:t>
            </a:r>
            <a:endParaRPr/>
          </a:p>
        </p:txBody>
      </p:sp>
      <p:sp>
        <p:nvSpPr>
          <p:cNvPr id="216" name="Google Shape;216;p3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 different messaging services provided by AWS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these services expose resource based policies that can allow 3rd parties to send/ receive / delete messages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misconfigured service could allow any unauthorized entity to access/modify private system messages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>
            <a:spLocks noGrp="1"/>
          </p:cNvSpPr>
          <p:nvPr>
            <p:ph type="title"/>
          </p:nvPr>
        </p:nvSpPr>
        <p:spPr>
          <a:xfrm>
            <a:off x="311700" y="19161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Control Plane Perimeter</a:t>
            </a:r>
            <a:endParaRPr/>
          </a:p>
        </p:txBody>
      </p:sp>
      <p:sp>
        <p:nvSpPr>
          <p:cNvPr id="222" name="Google Shape;222;p36"/>
          <p:cNvSpPr txBox="1"/>
          <p:nvPr/>
        </p:nvSpPr>
        <p:spPr>
          <a:xfrm>
            <a:off x="322500" y="2683475"/>
            <a:ext cx="8542200" cy="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Allowing external entities control over your virtualized data center...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Identity Perimeter</a:t>
            </a:r>
            <a:endParaRPr/>
          </a:p>
        </p:txBody>
      </p:sp>
      <p:sp>
        <p:nvSpPr>
          <p:cNvPr id="228" name="Google Shape;228;p3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public cloud brings an always-on, internet accessible web console and management APIs.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the console is always accessible, any 3rd party access to a privileged IAM User / IAM Role means a full access to </a:t>
            </a:r>
            <a:r>
              <a:rPr lang="en" u="sng"/>
              <a:t>any cloud resource</a:t>
            </a:r>
            <a:r>
              <a:rPr lang="en"/>
              <a:t> : instances, DB, DNS etc…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IAM</a:t>
            </a:r>
            <a:r>
              <a:rPr lang="en"/>
              <a:t> </a:t>
            </a:r>
            <a:r>
              <a:rPr lang="en" b="1"/>
              <a:t>Users</a:t>
            </a:r>
            <a:r>
              <a:rPr lang="en"/>
              <a:t> - via </a:t>
            </a:r>
            <a:r>
              <a:rPr lang="en" u="sng"/>
              <a:t>compromised credentials</a:t>
            </a:r>
            <a:r>
              <a:rPr lang="en"/>
              <a:t>, </a:t>
            </a:r>
            <a:r>
              <a:rPr lang="en" u="sng"/>
              <a:t>API keys</a:t>
            </a:r>
            <a:r>
              <a:rPr lang="en"/>
              <a:t> …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IAM</a:t>
            </a:r>
            <a:r>
              <a:rPr lang="en"/>
              <a:t> </a:t>
            </a:r>
            <a:r>
              <a:rPr lang="en" b="1"/>
              <a:t>Roles</a:t>
            </a:r>
            <a:r>
              <a:rPr lang="en"/>
              <a:t> - accessible to 3rd parties via </a:t>
            </a:r>
            <a:r>
              <a:rPr lang="en" u="sng"/>
              <a:t>cross account roles</a:t>
            </a:r>
            <a:r>
              <a:rPr lang="en"/>
              <a:t> and </a:t>
            </a:r>
            <a:r>
              <a:rPr lang="en" u="sng"/>
              <a:t>compromised machines/ applications</a:t>
            </a:r>
            <a:endParaRPr u="sng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>
            <a:spLocks noGrp="1"/>
          </p:cNvSpPr>
          <p:nvPr>
            <p:ph type="title"/>
          </p:nvPr>
        </p:nvSpPr>
        <p:spPr>
          <a:xfrm>
            <a:off x="311700" y="865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234" name="Google Shape;234;p38"/>
          <p:cNvSpPr txBox="1">
            <a:spLocks noGrp="1"/>
          </p:cNvSpPr>
          <p:nvPr>
            <p:ph type="body" idx="1"/>
          </p:nvPr>
        </p:nvSpPr>
        <p:spPr>
          <a:xfrm>
            <a:off x="311700" y="1354350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Data</a:t>
            </a:r>
            <a:r>
              <a:rPr lang="en"/>
              <a:t> Perimeters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</a:pPr>
            <a:r>
              <a:rPr lang="en">
                <a:solidFill>
                  <a:schemeClr val="accent3"/>
                </a:solidFill>
              </a:rPr>
              <a:t>Allowing unauthorized users to </a:t>
            </a:r>
            <a:r>
              <a:rPr lang="en" b="1">
                <a:solidFill>
                  <a:schemeClr val="accent3"/>
                </a:solidFill>
              </a:rPr>
              <a:t>read</a:t>
            </a:r>
            <a:r>
              <a:rPr lang="en">
                <a:solidFill>
                  <a:schemeClr val="accent3"/>
                </a:solidFill>
              </a:rPr>
              <a:t> / </a:t>
            </a:r>
            <a:r>
              <a:rPr lang="en" b="1">
                <a:solidFill>
                  <a:schemeClr val="accent3"/>
                </a:solidFill>
              </a:rPr>
              <a:t>modify</a:t>
            </a:r>
            <a:r>
              <a:rPr lang="en">
                <a:solidFill>
                  <a:schemeClr val="accent3"/>
                </a:solidFill>
              </a:rPr>
              <a:t> / </a:t>
            </a:r>
            <a:r>
              <a:rPr lang="en" b="1">
                <a:solidFill>
                  <a:schemeClr val="accent3"/>
                </a:solidFill>
              </a:rPr>
              <a:t>delete</a:t>
            </a:r>
            <a:r>
              <a:rPr lang="en">
                <a:solidFill>
                  <a:schemeClr val="accent3"/>
                </a:solidFill>
              </a:rPr>
              <a:t> </a:t>
            </a:r>
            <a:r>
              <a:rPr lang="en" b="1">
                <a:solidFill>
                  <a:schemeClr val="accent3"/>
                </a:solidFill>
              </a:rPr>
              <a:t>private data</a:t>
            </a:r>
            <a:endParaRPr b="1">
              <a:solidFill>
                <a:schemeClr val="accent3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S3, EBS Snapshots, AMI, RDS Snapshots, CloudWatchLogs, ElasticSearch, KMS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Compute</a:t>
            </a:r>
            <a:r>
              <a:rPr lang="en"/>
              <a:t> Perimeters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</a:pPr>
            <a:r>
              <a:rPr lang="en">
                <a:solidFill>
                  <a:schemeClr val="accent3"/>
                </a:solidFill>
              </a:rPr>
              <a:t>Allowing external entities to </a:t>
            </a:r>
            <a:r>
              <a:rPr lang="en" b="1">
                <a:solidFill>
                  <a:schemeClr val="accent3"/>
                </a:solidFill>
              </a:rPr>
              <a:t>execute code</a:t>
            </a:r>
            <a:r>
              <a:rPr lang="en">
                <a:solidFill>
                  <a:schemeClr val="accent3"/>
                </a:solidFill>
              </a:rPr>
              <a:t> in your environment</a:t>
            </a:r>
            <a:endParaRPr>
              <a:solidFill>
                <a:schemeClr val="accent3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Lambda, API Gateway, ECR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Messaging</a:t>
            </a:r>
            <a:r>
              <a:rPr lang="en"/>
              <a:t> Perimeters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</a:pPr>
            <a:r>
              <a:rPr lang="en">
                <a:solidFill>
                  <a:schemeClr val="accent3"/>
                </a:solidFill>
              </a:rPr>
              <a:t>Allowing external entities to </a:t>
            </a:r>
            <a:r>
              <a:rPr lang="en" b="1">
                <a:solidFill>
                  <a:schemeClr val="accent3"/>
                </a:solidFill>
              </a:rPr>
              <a:t>send / receive messages</a:t>
            </a:r>
            <a:r>
              <a:rPr lang="en">
                <a:solidFill>
                  <a:schemeClr val="accent3"/>
                </a:solidFill>
              </a:rPr>
              <a:t> to private systems</a:t>
            </a:r>
            <a:endParaRPr>
              <a:solidFill>
                <a:schemeClr val="accent3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SNS, SQS, Kinesis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Identity</a:t>
            </a:r>
            <a:r>
              <a:rPr lang="en"/>
              <a:t> Perimeter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</a:pPr>
            <a:r>
              <a:rPr lang="en">
                <a:solidFill>
                  <a:schemeClr val="accent3"/>
                </a:solidFill>
              </a:rPr>
              <a:t>Allowing external entities </a:t>
            </a:r>
            <a:r>
              <a:rPr lang="en" b="1">
                <a:solidFill>
                  <a:schemeClr val="accent3"/>
                </a:solidFill>
              </a:rPr>
              <a:t>full control</a:t>
            </a:r>
            <a:r>
              <a:rPr lang="en">
                <a:solidFill>
                  <a:schemeClr val="accent3"/>
                </a:solidFill>
              </a:rPr>
              <a:t> over your virtualized data center</a:t>
            </a:r>
            <a:endParaRPr>
              <a:solidFill>
                <a:schemeClr val="accent3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Cloud console &amp; open management API endpoints, IAM user &amp; IAM roles</a:t>
            </a:r>
            <a:endParaRPr/>
          </a:p>
        </p:txBody>
      </p:sp>
      <p:sp>
        <p:nvSpPr>
          <p:cNvPr id="235" name="Google Shape;235;p38"/>
          <p:cNvSpPr txBox="1"/>
          <p:nvPr/>
        </p:nvSpPr>
        <p:spPr>
          <a:xfrm>
            <a:off x="311700" y="844975"/>
            <a:ext cx="84345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new perimeters that </a:t>
            </a: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cannot be protected by a network firewall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Shameless plug -  Dome9 Security</a:t>
            </a:r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21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SaaS platform for security and compliance automation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Born-to-the-cloud security company providing: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Visibility into cloud assets, networks and configurations’ security posture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Establishing consistent security across multiple accounts and regions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Baselining and continuous enforcement of security best practices and compliance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Prevention of security configuration drift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HQ in Mountain View, R&amp;D in Tel Aviv; </a:t>
            </a:r>
            <a:r>
              <a:rPr lang="en" b="1" dirty="0"/>
              <a:t>we’re hiring!</a:t>
            </a:r>
            <a:endParaRPr b="1" dirty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5372" y="3676361"/>
            <a:ext cx="1276725" cy="4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2731" y="3555549"/>
            <a:ext cx="1216400" cy="6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5559" y="3793291"/>
            <a:ext cx="1078400" cy="132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Shape 2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7903" y="3697119"/>
            <a:ext cx="874524" cy="228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Shape 2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77732" y="4092844"/>
            <a:ext cx="598900" cy="59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Shape 2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53988" y="4210749"/>
            <a:ext cx="821625" cy="36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Shape 2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72334" y="4154559"/>
            <a:ext cx="821625" cy="411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25181" y="4114686"/>
            <a:ext cx="1276725" cy="491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9517" y="4314625"/>
            <a:ext cx="992800" cy="239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4" descr="https://upload.wikimedia.org/wikipedia/commons/thumb/5/5d/New_Bloomberg_Logo.svg/2000px-New_Bloomberg_Logo.svg.png">
            <a:extLst>
              <a:ext uri="{FF2B5EF4-FFF2-40B4-BE49-F238E27FC236}">
                <a16:creationId xmlns:a16="http://schemas.microsoft.com/office/drawing/2014/main" id="{583892EE-A609-0D42-A6F1-6ED8599DE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4985" y="4349046"/>
            <a:ext cx="1074401" cy="19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mage result for at&amp;t logo">
            <a:extLst>
              <a:ext uri="{FF2B5EF4-FFF2-40B4-BE49-F238E27FC236}">
                <a16:creationId xmlns:a16="http://schemas.microsoft.com/office/drawing/2014/main" id="{44042CB6-7B65-2049-AF1A-F7D74AF73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9105" y="4136106"/>
            <a:ext cx="1091727" cy="44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Shape 510">
            <a:extLst>
              <a:ext uri="{FF2B5EF4-FFF2-40B4-BE49-F238E27FC236}">
                <a16:creationId xmlns:a16="http://schemas.microsoft.com/office/drawing/2014/main" id="{BD0B46B7-5EEC-654C-B41B-C168870B0228}"/>
              </a:ext>
            </a:extLst>
          </p:cNvPr>
          <p:cNvPicPr preferRelativeResize="0"/>
          <p:nvPr/>
        </p:nvPicPr>
        <p:blipFill rotWithShape="1">
          <a:blip r:embed="rId1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925" y="3624470"/>
            <a:ext cx="1359197" cy="436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2" descr="mage result for santander logo">
            <a:extLst>
              <a:ext uri="{FF2B5EF4-FFF2-40B4-BE49-F238E27FC236}">
                <a16:creationId xmlns:a16="http://schemas.microsoft.com/office/drawing/2014/main" id="{A5EC64C2-FDAE-BC4C-9A15-90908E369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08670" y="3607926"/>
            <a:ext cx="1754270" cy="51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Shape 508">
            <a:extLst>
              <a:ext uri="{FF2B5EF4-FFF2-40B4-BE49-F238E27FC236}">
                <a16:creationId xmlns:a16="http://schemas.microsoft.com/office/drawing/2014/main" id="{0F0FB54F-CE57-A844-9032-CD0E28C2CBE4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221199" y="3557901"/>
            <a:ext cx="566542" cy="4755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73516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sp>
        <p:nvSpPr>
          <p:cNvPr id="259" name="Google Shape;259;p40"/>
          <p:cNvSpPr txBox="1">
            <a:spLocks noGrp="1"/>
          </p:cNvSpPr>
          <p:nvPr>
            <p:ph type="body" idx="1"/>
          </p:nvPr>
        </p:nvSpPr>
        <p:spPr>
          <a:xfrm>
            <a:off x="311700" y="1225224"/>
            <a:ext cx="8520600" cy="25596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learn more:</a:t>
            </a:r>
            <a:endParaRPr dirty="0"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Tweet </a:t>
            </a:r>
            <a:r>
              <a:rPr lang="en-US" dirty="0"/>
              <a:t>Dome9   </a:t>
            </a:r>
            <a:r>
              <a:rPr lang="en" dirty="0"/>
              <a:t>    : @</a:t>
            </a:r>
            <a:r>
              <a:rPr lang="en-US" dirty="0"/>
              <a:t>Dome9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Visit Dome9 website: dome9.com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Dome9 blog: dome9.com/blog</a:t>
            </a:r>
            <a:br>
              <a:rPr lang="en" dirty="0"/>
            </a:br>
            <a:endParaRPr lang="en"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Sales Inquiries? </a:t>
            </a:r>
            <a:br>
              <a:rPr lang="en-US" dirty="0"/>
            </a:br>
            <a:r>
              <a:rPr lang="en-US" dirty="0"/>
              <a:t>Contact Beverly Peluso: Beverly@Dome9.com</a:t>
            </a:r>
            <a:endParaRPr dirty="0"/>
          </a:p>
        </p:txBody>
      </p:sp>
      <p:pic>
        <p:nvPicPr>
          <p:cNvPr id="260" name="Google Shape;26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5648" y="1786351"/>
            <a:ext cx="387025" cy="31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Hard Shell, Soft Inside</a:t>
            </a:r>
            <a:endParaRPr dirty="0"/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426998" y="1427400"/>
            <a:ext cx="2682714" cy="1045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Hard Shell - All traffic is tunneled through these choke points</a:t>
            </a:r>
          </a:p>
        </p:txBody>
      </p:sp>
      <p:sp>
        <p:nvSpPr>
          <p:cNvPr id="92" name="Shape 92"/>
          <p:cNvSpPr txBox="1"/>
          <p:nvPr/>
        </p:nvSpPr>
        <p:spPr>
          <a:xfrm>
            <a:off x="4572000" y="4562491"/>
            <a:ext cx="41976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EFEFEF"/>
                </a:solidFill>
              </a:rPr>
              <a:t>https://commons.wikimedia.org/wiki/File:Huevo_Quebrado.jpg</a:t>
            </a:r>
            <a:endParaRPr sz="600">
              <a:solidFill>
                <a:srgbClr val="EFEFEF"/>
              </a:solidFill>
            </a:endParaRPr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782" y="1496629"/>
            <a:ext cx="254450" cy="31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9712" y="1507060"/>
            <a:ext cx="254450" cy="29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1F101B-A413-194B-9466-3DDBA2558E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714" y="2602834"/>
            <a:ext cx="3503555" cy="22119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7A8BC5-A600-7848-9643-508E8D5259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46" t="33992" r="1423" b="-1"/>
          <a:stretch/>
        </p:blipFill>
        <p:spPr>
          <a:xfrm>
            <a:off x="4096269" y="4024308"/>
            <a:ext cx="3369265" cy="790483"/>
          </a:xfrm>
          <a:prstGeom prst="rect">
            <a:avLst/>
          </a:prstGeom>
          <a:ln>
            <a:noFill/>
          </a:ln>
        </p:spPr>
      </p:pic>
      <p:sp>
        <p:nvSpPr>
          <p:cNvPr id="14" name="Shape 90">
            <a:extLst>
              <a:ext uri="{FF2B5EF4-FFF2-40B4-BE49-F238E27FC236}">
                <a16:creationId xmlns:a16="http://schemas.microsoft.com/office/drawing/2014/main" id="{E7FA48B1-E9BE-F048-BC63-3AFE414DC12B}"/>
              </a:ext>
            </a:extLst>
          </p:cNvPr>
          <p:cNvSpPr txBox="1">
            <a:spLocks/>
          </p:cNvSpPr>
          <p:nvPr/>
        </p:nvSpPr>
        <p:spPr>
          <a:xfrm>
            <a:off x="3341160" y="1427400"/>
            <a:ext cx="2393032" cy="1506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14300" indent="0">
              <a:buNone/>
            </a:pPr>
            <a:r>
              <a:rPr lang="en-US" dirty="0"/>
              <a:t>Soft Inside - very basic segmentation (usually 3 zones)</a:t>
            </a:r>
          </a:p>
        </p:txBody>
      </p:sp>
      <p:pic>
        <p:nvPicPr>
          <p:cNvPr id="91" name="Shape 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58158" y="1507060"/>
            <a:ext cx="3033995" cy="21532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773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build="p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then came the public cloud...</a:t>
            </a:r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Nowhere to deploy my big box. Now we got ‘virtualized appliances’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Where would I deploy my virtualized appliance ? I have dozens of VPCs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Auto-Scaling :(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ELB and other platform services awareness :(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- Use Cloud-Native Network Security</a:t>
            </a:r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SecurityGroups and NACLs</a:t>
            </a:r>
            <a:endParaRPr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Nothing to deploy, zero cost - comes with the platform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Easy micro-segmentation for east-west traffic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 of the box auto-scaling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Ingress/ egress / logging - all included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126425" y="215610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Yay. Are we done?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solidFill>
            <a:srgbClr val="000000">
              <a:alpha val="61150"/>
            </a:srgbClr>
          </a:solidFill>
          <a:effectLst>
            <a:outerShdw blurRad="57150" dist="9525" dir="5400000" algn="bl" rotWithShape="0">
              <a:srgbClr val="000000">
                <a:alpha val="78000"/>
              </a:srgbClr>
            </a:outerShdw>
            <a:reflection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6B9AD"/>
                </a:solidFill>
              </a:rPr>
              <a:t>Evolving perimeter concept in the cloud</a:t>
            </a:r>
            <a:endParaRPr>
              <a:solidFill>
                <a:srgbClr val="46B9AD"/>
              </a:solidFill>
            </a:endParaRPr>
          </a:p>
        </p:txBody>
      </p:sp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311700" y="1392900"/>
            <a:ext cx="5431500" cy="2092200"/>
          </a:xfrm>
          <a:prstGeom prst="rect">
            <a:avLst/>
          </a:prstGeom>
          <a:solidFill>
            <a:srgbClr val="000000">
              <a:alpha val="61150"/>
            </a:srgbClr>
          </a:solidFill>
          <a:effectLst>
            <a:outerShdw blurRad="100013" dist="9525" dir="3000000" algn="bl" rotWithShape="0">
              <a:srgbClr val="000000">
                <a:alpha val="79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6B9AD"/>
                </a:solidFill>
              </a:rPr>
              <a:t>The public cloud is a different beast:</a:t>
            </a:r>
            <a:endParaRPr>
              <a:solidFill>
                <a:srgbClr val="46B9AD"/>
              </a:solidFill>
            </a:endParaRPr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Clr>
                <a:srgbClr val="46B9AD"/>
              </a:buClr>
              <a:buSzPts val="1800"/>
              <a:buChar char="●"/>
            </a:pPr>
            <a:r>
              <a:rPr lang="en">
                <a:solidFill>
                  <a:srgbClr val="46B9AD"/>
                </a:solidFill>
              </a:rPr>
              <a:t>Public by nature: services and control plane</a:t>
            </a:r>
            <a:endParaRPr>
              <a:solidFill>
                <a:srgbClr val="46B9AD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46B9AD"/>
              </a:buClr>
              <a:buSzPts val="1800"/>
              <a:buChar char="●"/>
            </a:pPr>
            <a:r>
              <a:rPr lang="en">
                <a:solidFill>
                  <a:srgbClr val="46B9AD"/>
                </a:solidFill>
              </a:rPr>
              <a:t>137 different AWS Services*</a:t>
            </a:r>
            <a:endParaRPr>
              <a:solidFill>
                <a:srgbClr val="46B9AD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46B9AD"/>
              </a:buClr>
              <a:buSzPts val="1800"/>
              <a:buChar char="●"/>
            </a:pPr>
            <a:r>
              <a:rPr lang="en">
                <a:solidFill>
                  <a:srgbClr val="46B9AD"/>
                </a:solidFill>
              </a:rPr>
              <a:t>Plethora of managed platform services</a:t>
            </a:r>
            <a:endParaRPr>
              <a:solidFill>
                <a:srgbClr val="46B9AD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6B9AD"/>
                </a:solidFill>
              </a:rPr>
              <a:t>What does it mean?</a:t>
            </a:r>
            <a:endParaRPr>
              <a:solidFill>
                <a:srgbClr val="46B9AD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241125" y="215610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The network perimeter is now </a:t>
            </a:r>
            <a:r>
              <a:rPr lang="en" sz="4000" u="sng"/>
              <a:t>just one out of many</a:t>
            </a:r>
            <a:endParaRPr sz="4000" u="sng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new cloud perimeters</a:t>
            </a:r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new perimeters </a:t>
            </a:r>
            <a:r>
              <a:rPr lang="en" b="1"/>
              <a:t>cannot be protected by a network firewall</a:t>
            </a:r>
            <a:r>
              <a:rPr lang="en"/>
              <a:t>:</a:t>
            </a:r>
            <a:endParaRPr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Data</a:t>
            </a:r>
            <a:r>
              <a:rPr lang="en"/>
              <a:t> Perimeters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Allowing unauthorized users to read / modify or delete your private data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Compute</a:t>
            </a:r>
            <a:r>
              <a:rPr lang="en"/>
              <a:t> Perimeters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Allowing external entities to run code in your environment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Messaging</a:t>
            </a:r>
            <a:r>
              <a:rPr lang="en"/>
              <a:t> Perimeters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Allowing external entities to receive / send messages to private systems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Identity</a:t>
            </a:r>
            <a:r>
              <a:rPr lang="en"/>
              <a:t> Perimeter</a:t>
            </a:r>
            <a:endParaRPr/>
          </a:p>
          <a:p>
            <a: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Allowing external entities full control over your virtualized data center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1369</Words>
  <Application>Microsoft Office PowerPoint</Application>
  <PresentationFormat>On-screen Show (16:9)</PresentationFormat>
  <Paragraphs>137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Economica</vt:lpstr>
      <vt:lpstr>Arial</vt:lpstr>
      <vt:lpstr>Open Sans</vt:lpstr>
      <vt:lpstr>Luxe</vt:lpstr>
      <vt:lpstr>The Perimeter Is Dead</vt:lpstr>
      <vt:lpstr>Back in the good ol’ days...</vt:lpstr>
      <vt:lpstr>Hard Shell, Soft Inside</vt:lpstr>
      <vt:lpstr>And then came the public cloud...</vt:lpstr>
      <vt:lpstr>Solution - Use Cloud-Native Network Security</vt:lpstr>
      <vt:lpstr>Yay. Are we done?</vt:lpstr>
      <vt:lpstr>Evolving perimeter concept in the cloud</vt:lpstr>
      <vt:lpstr>The network perimeter is now just one out of many</vt:lpstr>
      <vt:lpstr>The new cloud perimeters</vt:lpstr>
      <vt:lpstr>Data Perimeters</vt:lpstr>
      <vt:lpstr>S3 Perimeter</vt:lpstr>
      <vt:lpstr>EBS Snapshots Perimeter</vt:lpstr>
      <vt:lpstr>AMI Perimeter</vt:lpstr>
      <vt:lpstr>RDS Snapshots Perimeter</vt:lpstr>
      <vt:lpstr>CloudWatch Logs Perimeter</vt:lpstr>
      <vt:lpstr>(Hosted) ElasticSearch Perimeter</vt:lpstr>
      <vt:lpstr>KMS</vt:lpstr>
      <vt:lpstr>Compute Perimeters</vt:lpstr>
      <vt:lpstr>Lambda Perimeter</vt:lpstr>
      <vt:lpstr>API Gateway Perimeter</vt:lpstr>
      <vt:lpstr>ECR Perimeter</vt:lpstr>
      <vt:lpstr>Messaging Perimeters</vt:lpstr>
      <vt:lpstr>SNS, SQS, Kinesis Perimeters</vt:lpstr>
      <vt:lpstr>Cloud Control Plane Perimeter</vt:lpstr>
      <vt:lpstr>Identity Perimeter</vt:lpstr>
      <vt:lpstr>Recap</vt:lpstr>
      <vt:lpstr>Shameless plug -  Dome9 Security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lastModifiedBy/>
  <cp:revision>1</cp:revision>
  <dcterms:modified xsi:type="dcterms:W3CDTF">2018-08-22T11:59:56Z</dcterms:modified>
</cp:coreProperties>
</file>